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51" r:id="rId2"/>
  </p:sldMasterIdLst>
  <p:notesMasterIdLst>
    <p:notesMasterId r:id="rId26"/>
  </p:notesMasterIdLst>
  <p:handoutMasterIdLst>
    <p:handoutMasterId r:id="rId27"/>
  </p:handoutMasterIdLst>
  <p:sldIdLst>
    <p:sldId id="576" r:id="rId3"/>
    <p:sldId id="761" r:id="rId4"/>
    <p:sldId id="762" r:id="rId5"/>
    <p:sldId id="742" r:id="rId6"/>
    <p:sldId id="760" r:id="rId7"/>
    <p:sldId id="766" r:id="rId8"/>
    <p:sldId id="765" r:id="rId9"/>
    <p:sldId id="764" r:id="rId10"/>
    <p:sldId id="773" r:id="rId11"/>
    <p:sldId id="759" r:id="rId12"/>
    <p:sldId id="786" r:id="rId13"/>
    <p:sldId id="779" r:id="rId14"/>
    <p:sldId id="780" r:id="rId15"/>
    <p:sldId id="777" r:id="rId16"/>
    <p:sldId id="778" r:id="rId17"/>
    <p:sldId id="782" r:id="rId18"/>
    <p:sldId id="781" r:id="rId19"/>
    <p:sldId id="783" r:id="rId20"/>
    <p:sldId id="772" r:id="rId21"/>
    <p:sldId id="757" r:id="rId22"/>
    <p:sldId id="784" r:id="rId23"/>
    <p:sldId id="785" r:id="rId24"/>
    <p:sldId id="715" r:id="rId25"/>
  </p:sldIdLst>
  <p:sldSz cx="12192000" cy="6858000"/>
  <p:notesSz cx="7315200" cy="96012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>
          <p15:clr>
            <a:srgbClr val="A4A3A4"/>
          </p15:clr>
        </p15:guide>
        <p15:guide id="2" pos="3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Pad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060"/>
    <a:srgbClr val="0070C0"/>
    <a:srgbClr val="F2F2F2"/>
    <a:srgbClr val="003B86"/>
    <a:srgbClr val="013D87"/>
    <a:srgbClr val="E6E6E6"/>
    <a:srgbClr val="000099"/>
    <a:srgbClr val="0000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83155" autoAdjust="0"/>
  </p:normalViewPr>
  <p:slideViewPr>
    <p:cSldViewPr>
      <p:cViewPr varScale="1">
        <p:scale>
          <a:sx n="92" d="100"/>
          <a:sy n="92" d="100"/>
        </p:scale>
        <p:origin x="570" y="66"/>
      </p:cViewPr>
      <p:guideLst>
        <p:guide orient="horz" pos="686"/>
        <p:guide pos="3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82" y="90"/>
      </p:cViewPr>
      <p:guideLst/>
    </p:cSldViewPr>
  </p:notes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E07C5-0329-4CE2-A05E-09F42482B957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97620-6AA2-45A7-9C55-206C0162E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58" tIns="48329" rIns="96658" bIns="48329" numCol="1" anchor="t" anchorCtr="0" compatLnSpc="1"/>
          <a:lstStyle>
            <a:lvl1pPr algn="l" defTabSz="967105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58" tIns="48329" rIns="96658" bIns="48329" numCol="1" anchor="t" anchorCtr="0" compatLnSpc="1"/>
          <a:lstStyle>
            <a:lvl1pPr algn="r" defTabSz="967105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094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58" tIns="48329" rIns="96658" bIns="48329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58" tIns="48329" rIns="96658" bIns="48329" numCol="1" anchor="b" anchorCtr="0" compatLnSpc="1"/>
          <a:lstStyle>
            <a:lvl1pPr algn="l" defTabSz="967105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58" tIns="48329" rIns="96658" bIns="48329" numCol="1" anchor="b" anchorCtr="0" compatLnSpc="1"/>
          <a:lstStyle>
            <a:lvl1pPr algn="r" defTabSz="967105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CD19B5-3DA6-46B7-A71F-CC542E9B677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D19B5-3DA6-46B7-A71F-CC542E9B677B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13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77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574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Our network consists of two parts: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resnet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and fully connected layer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002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27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30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18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190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20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21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24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22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59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D19B5-3DA6-46B7-A71F-CC542E9B677B}" type="slidenum">
              <a:rPr lang="en-US" altLang="zh-CN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topic of our study is Facial Expression Animation.</a:t>
            </a:r>
          </a:p>
          <a:p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Facial expression animation is typically achieved through the method of single-image facial modeling.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z="3600" b="0" i="0" dirty="0">
                <a:solidFill>
                  <a:srgbClr val="374151"/>
                </a:solidFill>
                <a:effectLst/>
                <a:latin typeface="Söhne"/>
              </a:rPr>
              <a:t>Currently, the most commonly used method for single-image facial modeling is 3DMM, which stands for 3D Morphable Model.</a:t>
            </a:r>
          </a:p>
          <a:p>
            <a:endParaRPr lang="en-US" altLang="zh-CN" sz="3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3600" b="0" i="0" dirty="0">
                <a:solidFill>
                  <a:srgbClr val="374151"/>
                </a:solidFill>
                <a:effectLst/>
                <a:latin typeface="Söhne"/>
              </a:rPr>
              <a:t>The representation of 3DMM consists of an average shape, a set of identity </a:t>
            </a:r>
            <a:r>
              <a:rPr lang="en-US" altLang="zh-CN" sz="3600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sz="3600" b="0" i="0" dirty="0">
                <a:solidFill>
                  <a:srgbClr val="374151"/>
                </a:solidFill>
                <a:effectLst/>
                <a:latin typeface="Söhne"/>
              </a:rPr>
              <a:t>, and a set of expression </a:t>
            </a:r>
            <a:r>
              <a:rPr lang="en-US" altLang="zh-CN" sz="3600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sz="3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5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表达能力有限：</a:t>
            </a:r>
            <a:r>
              <a:rPr lang="en-US" altLang="zh-CN" dirty="0">
                <a:ea typeface="宋体" panose="02010600030101010101" pitchFamily="2" charset="-122"/>
              </a:rPr>
              <a:t>3DMM </a:t>
            </a:r>
            <a:r>
              <a:rPr lang="zh-CN" altLang="en-US" dirty="0">
                <a:ea typeface="宋体" panose="02010600030101010101" pitchFamily="2" charset="-122"/>
              </a:rPr>
              <a:t>在准确表示各种面部表情方面存在局限性，导致在捕捉复杂的细微表情方面面临挑战。</a:t>
            </a: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6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Another category of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is manually created by artists.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We combine the use of 3D Morphable Models (3DMM) and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represent facial expressions.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8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Our work consists of two parts: preprocessing and runtime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10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70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typically designed for low-polygon models and need to be transformed using a deformation transfer method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to adapt to the high-polygon structure of 3D Morphable Models (3DMM).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14019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FAEB3189-8770-4A74-96EB-BDC21FE3E1E3}" type="slidenum">
              <a:rPr lang="en-US" altLang="zh-CN" smtClean="0">
                <a:ea typeface="宋体" panose="02010600030101010101" pitchFamily="2" charset="-122"/>
              </a:rPr>
              <a:t>12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99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/private/var/folders/0s/161z0c4n0jndqbppwpvdyrsr0000gn/T/com.kingsoft.wpsoffice.mac/picturecompress_20230412204601/output_1.jpgoutput_1"/>
          <p:cNvPicPr>
            <a:picLocks noChangeAspect="1"/>
          </p:cNvPicPr>
          <p:nvPr userDrawn="1"/>
        </p:nvPicPr>
        <p:blipFill>
          <a:blip r:embed="rId3">
            <a:grayscl/>
          </a:blip>
          <a:srcRect l="39347"/>
          <a:stretch>
            <a:fillRect/>
          </a:stretch>
        </p:blipFill>
        <p:spPr>
          <a:xfrm>
            <a:off x="-16510" y="635"/>
            <a:ext cx="2773045" cy="687006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2715895" y="635"/>
            <a:ext cx="76200" cy="6870065"/>
          </a:xfrm>
          <a:prstGeom prst="rect">
            <a:avLst/>
          </a:prstGeom>
          <a:solidFill>
            <a:srgbClr val="02367B"/>
          </a:solidFill>
          <a:ln w="31750">
            <a:solidFill>
              <a:srgbClr val="0236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ist-of-three-items-with-squares-and-lines_57007"/>
          <p:cNvSpPr/>
          <p:nvPr userDrawn="1"/>
        </p:nvSpPr>
        <p:spPr>
          <a:xfrm>
            <a:off x="1006475" y="2637790"/>
            <a:ext cx="643255" cy="608330"/>
          </a:xfrm>
          <a:custGeom>
            <a:avLst/>
            <a:gdLst>
              <a:gd name="connsiteX0" fmla="*/ 217512 w 607427"/>
              <a:gd name="connsiteY0" fmla="*/ 485278 h 606580"/>
              <a:gd name="connsiteX1" fmla="*/ 577054 w 607427"/>
              <a:gd name="connsiteY1" fmla="*/ 485278 h 606580"/>
              <a:gd name="connsiteX2" fmla="*/ 607427 w 607427"/>
              <a:gd name="connsiteY2" fmla="*/ 515604 h 606580"/>
              <a:gd name="connsiteX3" fmla="*/ 607427 w 607427"/>
              <a:gd name="connsiteY3" fmla="*/ 576255 h 606580"/>
              <a:gd name="connsiteX4" fmla="*/ 577054 w 607427"/>
              <a:gd name="connsiteY4" fmla="*/ 606580 h 606580"/>
              <a:gd name="connsiteX5" fmla="*/ 217512 w 607427"/>
              <a:gd name="connsiteY5" fmla="*/ 606580 h 606580"/>
              <a:gd name="connsiteX6" fmla="*/ 187139 w 607427"/>
              <a:gd name="connsiteY6" fmla="*/ 576255 h 606580"/>
              <a:gd name="connsiteX7" fmla="*/ 187139 w 607427"/>
              <a:gd name="connsiteY7" fmla="*/ 515604 h 606580"/>
              <a:gd name="connsiteX8" fmla="*/ 217512 w 607427"/>
              <a:gd name="connsiteY8" fmla="*/ 485278 h 606580"/>
              <a:gd name="connsiteX9" fmla="*/ 30379 w 607427"/>
              <a:gd name="connsiteY9" fmla="*/ 485278 h 606580"/>
              <a:gd name="connsiteX10" fmla="*/ 91136 w 607427"/>
              <a:gd name="connsiteY10" fmla="*/ 485278 h 606580"/>
              <a:gd name="connsiteX11" fmla="*/ 121514 w 607427"/>
              <a:gd name="connsiteY11" fmla="*/ 515604 h 606580"/>
              <a:gd name="connsiteX12" fmla="*/ 121514 w 607427"/>
              <a:gd name="connsiteY12" fmla="*/ 576255 h 606580"/>
              <a:gd name="connsiteX13" fmla="*/ 91136 w 607427"/>
              <a:gd name="connsiteY13" fmla="*/ 606580 h 606580"/>
              <a:gd name="connsiteX14" fmla="*/ 30379 w 607427"/>
              <a:gd name="connsiteY14" fmla="*/ 606580 h 606580"/>
              <a:gd name="connsiteX15" fmla="*/ 0 w 607427"/>
              <a:gd name="connsiteY15" fmla="*/ 576255 h 606580"/>
              <a:gd name="connsiteX16" fmla="*/ 0 w 607427"/>
              <a:gd name="connsiteY16" fmla="*/ 515604 h 606580"/>
              <a:gd name="connsiteX17" fmla="*/ 30379 w 607427"/>
              <a:gd name="connsiteY17" fmla="*/ 485278 h 606580"/>
              <a:gd name="connsiteX18" fmla="*/ 217512 w 607427"/>
              <a:gd name="connsiteY18" fmla="*/ 242604 h 606580"/>
              <a:gd name="connsiteX19" fmla="*/ 577054 w 607427"/>
              <a:gd name="connsiteY19" fmla="*/ 242604 h 606580"/>
              <a:gd name="connsiteX20" fmla="*/ 607427 w 607427"/>
              <a:gd name="connsiteY20" fmla="*/ 272929 h 606580"/>
              <a:gd name="connsiteX21" fmla="*/ 607427 w 607427"/>
              <a:gd name="connsiteY21" fmla="*/ 333580 h 606580"/>
              <a:gd name="connsiteX22" fmla="*/ 577054 w 607427"/>
              <a:gd name="connsiteY22" fmla="*/ 363906 h 606580"/>
              <a:gd name="connsiteX23" fmla="*/ 217512 w 607427"/>
              <a:gd name="connsiteY23" fmla="*/ 363906 h 606580"/>
              <a:gd name="connsiteX24" fmla="*/ 187139 w 607427"/>
              <a:gd name="connsiteY24" fmla="*/ 333580 h 606580"/>
              <a:gd name="connsiteX25" fmla="*/ 187139 w 607427"/>
              <a:gd name="connsiteY25" fmla="*/ 272929 h 606580"/>
              <a:gd name="connsiteX26" fmla="*/ 217512 w 607427"/>
              <a:gd name="connsiteY26" fmla="*/ 242604 h 606580"/>
              <a:gd name="connsiteX27" fmla="*/ 30379 w 607427"/>
              <a:gd name="connsiteY27" fmla="*/ 242604 h 606580"/>
              <a:gd name="connsiteX28" fmla="*/ 91136 w 607427"/>
              <a:gd name="connsiteY28" fmla="*/ 242604 h 606580"/>
              <a:gd name="connsiteX29" fmla="*/ 121514 w 607427"/>
              <a:gd name="connsiteY29" fmla="*/ 272929 h 606580"/>
              <a:gd name="connsiteX30" fmla="*/ 121514 w 607427"/>
              <a:gd name="connsiteY30" fmla="*/ 333580 h 606580"/>
              <a:gd name="connsiteX31" fmla="*/ 91136 w 607427"/>
              <a:gd name="connsiteY31" fmla="*/ 363906 h 606580"/>
              <a:gd name="connsiteX32" fmla="*/ 30379 w 607427"/>
              <a:gd name="connsiteY32" fmla="*/ 363906 h 606580"/>
              <a:gd name="connsiteX33" fmla="*/ 0 w 607427"/>
              <a:gd name="connsiteY33" fmla="*/ 333580 h 606580"/>
              <a:gd name="connsiteX34" fmla="*/ 0 w 607427"/>
              <a:gd name="connsiteY34" fmla="*/ 272929 h 606580"/>
              <a:gd name="connsiteX35" fmla="*/ 30379 w 607427"/>
              <a:gd name="connsiteY35" fmla="*/ 242604 h 606580"/>
              <a:gd name="connsiteX36" fmla="*/ 217512 w 607427"/>
              <a:gd name="connsiteY36" fmla="*/ 0 h 606580"/>
              <a:gd name="connsiteX37" fmla="*/ 577054 w 607427"/>
              <a:gd name="connsiteY37" fmla="*/ 0 h 606580"/>
              <a:gd name="connsiteX38" fmla="*/ 607427 w 607427"/>
              <a:gd name="connsiteY38" fmla="*/ 30325 h 606580"/>
              <a:gd name="connsiteX39" fmla="*/ 607427 w 607427"/>
              <a:gd name="connsiteY39" fmla="*/ 90976 h 606580"/>
              <a:gd name="connsiteX40" fmla="*/ 577054 w 607427"/>
              <a:gd name="connsiteY40" fmla="*/ 121302 h 606580"/>
              <a:gd name="connsiteX41" fmla="*/ 217512 w 607427"/>
              <a:gd name="connsiteY41" fmla="*/ 121302 h 606580"/>
              <a:gd name="connsiteX42" fmla="*/ 187139 w 607427"/>
              <a:gd name="connsiteY42" fmla="*/ 90976 h 606580"/>
              <a:gd name="connsiteX43" fmla="*/ 187139 w 607427"/>
              <a:gd name="connsiteY43" fmla="*/ 30325 h 606580"/>
              <a:gd name="connsiteX44" fmla="*/ 217512 w 607427"/>
              <a:gd name="connsiteY44" fmla="*/ 0 h 606580"/>
              <a:gd name="connsiteX45" fmla="*/ 30379 w 607427"/>
              <a:gd name="connsiteY45" fmla="*/ 0 h 606580"/>
              <a:gd name="connsiteX46" fmla="*/ 91136 w 607427"/>
              <a:gd name="connsiteY46" fmla="*/ 0 h 606580"/>
              <a:gd name="connsiteX47" fmla="*/ 121514 w 607427"/>
              <a:gd name="connsiteY47" fmla="*/ 30325 h 606580"/>
              <a:gd name="connsiteX48" fmla="*/ 121514 w 607427"/>
              <a:gd name="connsiteY48" fmla="*/ 90976 h 606580"/>
              <a:gd name="connsiteX49" fmla="*/ 91136 w 607427"/>
              <a:gd name="connsiteY49" fmla="*/ 121302 h 606580"/>
              <a:gd name="connsiteX50" fmla="*/ 30379 w 607427"/>
              <a:gd name="connsiteY50" fmla="*/ 121302 h 606580"/>
              <a:gd name="connsiteX51" fmla="*/ 0 w 607427"/>
              <a:gd name="connsiteY51" fmla="*/ 90976 h 606580"/>
              <a:gd name="connsiteX52" fmla="*/ 0 w 607427"/>
              <a:gd name="connsiteY52" fmla="*/ 30325 h 606580"/>
              <a:gd name="connsiteX53" fmla="*/ 30379 w 607427"/>
              <a:gd name="connsiteY53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427" h="606580">
                <a:moveTo>
                  <a:pt x="217512" y="485278"/>
                </a:moveTo>
                <a:lnTo>
                  <a:pt x="577054" y="485278"/>
                </a:lnTo>
                <a:cubicBezTo>
                  <a:pt x="593759" y="485278"/>
                  <a:pt x="607427" y="498925"/>
                  <a:pt x="607427" y="515604"/>
                </a:cubicBezTo>
                <a:lnTo>
                  <a:pt x="607427" y="576255"/>
                </a:lnTo>
                <a:cubicBezTo>
                  <a:pt x="607427" y="592934"/>
                  <a:pt x="593759" y="606580"/>
                  <a:pt x="577054" y="606580"/>
                </a:cubicBezTo>
                <a:lnTo>
                  <a:pt x="217512" y="606580"/>
                </a:lnTo>
                <a:cubicBezTo>
                  <a:pt x="200807" y="606580"/>
                  <a:pt x="187139" y="592934"/>
                  <a:pt x="187139" y="576255"/>
                </a:cubicBezTo>
                <a:lnTo>
                  <a:pt x="187139" y="515604"/>
                </a:lnTo>
                <a:cubicBezTo>
                  <a:pt x="187139" y="498925"/>
                  <a:pt x="200807" y="485278"/>
                  <a:pt x="217512" y="485278"/>
                </a:cubicBezTo>
                <a:close/>
                <a:moveTo>
                  <a:pt x="30379" y="485278"/>
                </a:moveTo>
                <a:lnTo>
                  <a:pt x="91136" y="485278"/>
                </a:lnTo>
                <a:cubicBezTo>
                  <a:pt x="107844" y="485278"/>
                  <a:pt x="121514" y="498925"/>
                  <a:pt x="121514" y="515604"/>
                </a:cubicBezTo>
                <a:lnTo>
                  <a:pt x="121514" y="576255"/>
                </a:lnTo>
                <a:cubicBezTo>
                  <a:pt x="121514" y="592934"/>
                  <a:pt x="107844" y="606580"/>
                  <a:pt x="91136" y="606580"/>
                </a:cubicBezTo>
                <a:lnTo>
                  <a:pt x="30379" y="606580"/>
                </a:lnTo>
                <a:cubicBezTo>
                  <a:pt x="13670" y="606580"/>
                  <a:pt x="0" y="592934"/>
                  <a:pt x="0" y="576255"/>
                </a:cubicBezTo>
                <a:lnTo>
                  <a:pt x="0" y="515604"/>
                </a:lnTo>
                <a:cubicBezTo>
                  <a:pt x="0" y="498925"/>
                  <a:pt x="13670" y="485278"/>
                  <a:pt x="30379" y="485278"/>
                </a:cubicBezTo>
                <a:close/>
                <a:moveTo>
                  <a:pt x="217512" y="242604"/>
                </a:moveTo>
                <a:lnTo>
                  <a:pt x="577054" y="242604"/>
                </a:lnTo>
                <a:cubicBezTo>
                  <a:pt x="593759" y="242604"/>
                  <a:pt x="607427" y="256250"/>
                  <a:pt x="607427" y="272929"/>
                </a:cubicBezTo>
                <a:lnTo>
                  <a:pt x="607427" y="333580"/>
                </a:lnTo>
                <a:cubicBezTo>
                  <a:pt x="607427" y="350259"/>
                  <a:pt x="593759" y="363906"/>
                  <a:pt x="577054" y="363906"/>
                </a:cubicBezTo>
                <a:lnTo>
                  <a:pt x="217512" y="363906"/>
                </a:lnTo>
                <a:cubicBezTo>
                  <a:pt x="200807" y="363906"/>
                  <a:pt x="187139" y="350259"/>
                  <a:pt x="187139" y="333580"/>
                </a:cubicBezTo>
                <a:lnTo>
                  <a:pt x="187139" y="272929"/>
                </a:lnTo>
                <a:cubicBezTo>
                  <a:pt x="187139" y="256250"/>
                  <a:pt x="200807" y="242604"/>
                  <a:pt x="217512" y="242604"/>
                </a:cubicBezTo>
                <a:close/>
                <a:moveTo>
                  <a:pt x="30379" y="242604"/>
                </a:moveTo>
                <a:lnTo>
                  <a:pt x="91136" y="242604"/>
                </a:lnTo>
                <a:cubicBezTo>
                  <a:pt x="107844" y="242604"/>
                  <a:pt x="121514" y="256250"/>
                  <a:pt x="121514" y="272929"/>
                </a:cubicBezTo>
                <a:lnTo>
                  <a:pt x="121514" y="333580"/>
                </a:lnTo>
                <a:cubicBezTo>
                  <a:pt x="121514" y="350259"/>
                  <a:pt x="107844" y="363906"/>
                  <a:pt x="91136" y="363906"/>
                </a:cubicBezTo>
                <a:lnTo>
                  <a:pt x="30379" y="363906"/>
                </a:lnTo>
                <a:cubicBezTo>
                  <a:pt x="13670" y="363906"/>
                  <a:pt x="0" y="350259"/>
                  <a:pt x="0" y="333580"/>
                </a:cubicBezTo>
                <a:lnTo>
                  <a:pt x="0" y="272929"/>
                </a:lnTo>
                <a:cubicBezTo>
                  <a:pt x="0" y="256250"/>
                  <a:pt x="13670" y="242604"/>
                  <a:pt x="30379" y="242604"/>
                </a:cubicBezTo>
                <a:close/>
                <a:moveTo>
                  <a:pt x="217512" y="0"/>
                </a:moveTo>
                <a:lnTo>
                  <a:pt x="577054" y="0"/>
                </a:lnTo>
                <a:cubicBezTo>
                  <a:pt x="593759" y="0"/>
                  <a:pt x="607427" y="13646"/>
                  <a:pt x="607427" y="30325"/>
                </a:cubicBezTo>
                <a:lnTo>
                  <a:pt x="607427" y="90976"/>
                </a:lnTo>
                <a:cubicBezTo>
                  <a:pt x="607427" y="107655"/>
                  <a:pt x="593759" y="121302"/>
                  <a:pt x="577054" y="121302"/>
                </a:cubicBezTo>
                <a:lnTo>
                  <a:pt x="217512" y="121302"/>
                </a:lnTo>
                <a:cubicBezTo>
                  <a:pt x="200807" y="121302"/>
                  <a:pt x="187139" y="107655"/>
                  <a:pt x="187139" y="90976"/>
                </a:cubicBezTo>
                <a:lnTo>
                  <a:pt x="187139" y="30325"/>
                </a:lnTo>
                <a:cubicBezTo>
                  <a:pt x="187139" y="13646"/>
                  <a:pt x="200807" y="0"/>
                  <a:pt x="217512" y="0"/>
                </a:cubicBezTo>
                <a:close/>
                <a:moveTo>
                  <a:pt x="30379" y="0"/>
                </a:moveTo>
                <a:lnTo>
                  <a:pt x="91136" y="0"/>
                </a:lnTo>
                <a:cubicBezTo>
                  <a:pt x="107844" y="0"/>
                  <a:pt x="121514" y="13646"/>
                  <a:pt x="121514" y="30325"/>
                </a:cubicBezTo>
                <a:lnTo>
                  <a:pt x="121514" y="90976"/>
                </a:lnTo>
                <a:cubicBezTo>
                  <a:pt x="121514" y="107655"/>
                  <a:pt x="107844" y="121302"/>
                  <a:pt x="91136" y="121302"/>
                </a:cubicBezTo>
                <a:lnTo>
                  <a:pt x="30379" y="121302"/>
                </a:lnTo>
                <a:cubicBezTo>
                  <a:pt x="13670" y="121302"/>
                  <a:pt x="0" y="107655"/>
                  <a:pt x="0" y="90976"/>
                </a:cubicBezTo>
                <a:lnTo>
                  <a:pt x="0" y="30325"/>
                </a:lnTo>
                <a:cubicBezTo>
                  <a:pt x="0" y="13646"/>
                  <a:pt x="13670" y="0"/>
                  <a:pt x="30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1310" y="3380740"/>
            <a:ext cx="2013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0" name="文本框 19"/>
          <p:cNvSpPr txBox="1"/>
          <p:nvPr userDrawn="1"/>
        </p:nvSpPr>
        <p:spPr>
          <a:xfrm rot="16200000">
            <a:off x="1374140" y="1013460"/>
            <a:ext cx="2467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 userDrawn="1"/>
        </p:nvSpPr>
        <p:spPr bwMode="auto">
          <a:xfrm>
            <a:off x="11197167" y="6553200"/>
            <a:ext cx="994833" cy="3067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r">
              <a:defRPr/>
            </a:pPr>
            <a:fld id="{38C981E4-6E70-4AC0-994C-E3D68E679223}" type="slidenum"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‹#›</a:t>
            </a:fld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xStyles>
    <p:titleStyle>
      <a:lvl1pPr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2pPr>
      <a:lvl3pPr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3pPr>
      <a:lvl4pPr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4pPr>
      <a:lvl5pPr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5pPr>
      <a:lvl6pPr marL="457200"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6pPr>
      <a:lvl7pPr marL="914400"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7pPr>
      <a:lvl8pPr marL="1371600"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8pPr>
      <a:lvl9pPr marL="1828800" algn="l" defTabSz="102108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170180" indent="-170180" algn="l" defTabSz="1021080" rtl="0" eaLnBrk="0" fontAlgn="base" hangingPunct="0">
        <a:spcBef>
          <a:spcPct val="20000"/>
        </a:spcBef>
        <a:spcAft>
          <a:spcPct val="20000"/>
        </a:spcAft>
        <a:buClr>
          <a:srgbClr val="00749F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16255" indent="-168275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Char char="–"/>
        <a:defRPr sz="1600">
          <a:solidFill>
            <a:schemeClr val="tx1"/>
          </a:solidFill>
          <a:latin typeface="+mn-lt"/>
        </a:defRPr>
      </a:lvl2pPr>
      <a:lvl3pPr marL="855980" indent="-173355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1205230" indent="-174625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1538605" indent="-158750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995805" indent="-158750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2453005" indent="-158750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910205" indent="-158750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3367405" indent="-158750" algn="l" defTabSz="1021080" rtl="0" eaLnBrk="0" fontAlgn="base" hangingPunct="0">
        <a:spcBef>
          <a:spcPct val="20000"/>
        </a:spcBef>
        <a:spcAft>
          <a:spcPct val="20000"/>
        </a:spcAft>
        <a:buClr>
          <a:srgbClr val="0E85CE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F6CC-6918-4133-BB7D-56E967D85033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D08D0-B6E9-45E9-8D16-7AC8D21898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11197167" y="6553200"/>
            <a:ext cx="994833" cy="30670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r">
              <a:defRPr/>
            </a:pPr>
            <a:fld id="{38C981E4-6E70-4AC0-994C-E3D68E679223}" type="slidenum">
              <a:rPr lang="en-US" altLang="zh-CN" sz="1400">
                <a:latin typeface="黑体" panose="02010609060101010101" charset="-122"/>
                <a:ea typeface="黑体" panose="02010609060101010101" charset="-122"/>
              </a:rPr>
              <a:t>‹#›</a:t>
            </a:fld>
            <a:endParaRPr lang="en-US" altLang="zh-CN" sz="14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260648"/>
            <a:ext cx="983432" cy="631287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方正大黑简体" pitchFamily="65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83432" y="816211"/>
            <a:ext cx="6241568" cy="757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TextBox 3"/>
          <p:cNvSpPr txBox="1">
            <a:spLocks noChangeArrowheads="1"/>
          </p:cNvSpPr>
          <p:nvPr/>
        </p:nvSpPr>
        <p:spPr bwMode="auto">
          <a:xfrm>
            <a:off x="515620" y="1889125"/>
            <a:ext cx="11532870" cy="20020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A Hybrid Approach for Real-Time </a:t>
            </a:r>
          </a:p>
          <a:p>
            <a:pPr eaLnBrk="1" latinLnBrk="0" hangingPunct="1">
              <a:lnSpc>
                <a:spcPct val="150000"/>
              </a:lnSpc>
            </a:pP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Parametric Facial Expression Animation</a:t>
            </a:r>
            <a:endParaRPr 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49158" cy="1572538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 flipV="1">
            <a:off x="-2431795" y="0"/>
            <a:ext cx="17168755" cy="6868421"/>
            <a:chOff x="-2438922" y="-1"/>
            <a:chExt cx="17168755" cy="6868421"/>
          </a:xfrm>
        </p:grpSpPr>
        <p:sp>
          <p:nvSpPr>
            <p:cNvPr id="50" name="直角三角形 49"/>
            <p:cNvSpPr/>
            <p:nvPr/>
          </p:nvSpPr>
          <p:spPr>
            <a:xfrm rot="5400000">
              <a:off x="1588" y="-1"/>
              <a:ext cx="3715658" cy="371565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50"/>
            <p:cNvSpPr/>
            <p:nvPr/>
          </p:nvSpPr>
          <p:spPr>
            <a:xfrm rot="16200000">
              <a:off x="8689233" y="3356819"/>
              <a:ext cx="3501180" cy="350118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5400000">
              <a:off x="1588" y="0"/>
              <a:ext cx="3257921" cy="3257921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rot="16200000">
              <a:off x="9120547" y="3788134"/>
              <a:ext cx="3069865" cy="3069865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1781419" y="2"/>
              <a:ext cx="3088716" cy="1805556"/>
            </a:xfrm>
            <a:prstGeom prst="parallelogram">
              <a:avLst>
                <a:gd name="adj" fmla="val 1001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>
              <a:off x="-2438922" y="1167126"/>
              <a:ext cx="3234853" cy="2990774"/>
            </a:xfrm>
            <a:prstGeom prst="parallelogram">
              <a:avLst>
                <a:gd name="adj" fmla="val 100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>
              <a:off x="11681703" y="2998581"/>
              <a:ext cx="3048130" cy="2818139"/>
            </a:xfrm>
            <a:prstGeom prst="parallelogram">
              <a:avLst>
                <a:gd name="adj" fmla="val 100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>
              <a:off x="7497122" y="5167086"/>
              <a:ext cx="2910426" cy="1701334"/>
            </a:xfrm>
            <a:prstGeom prst="parallelogram">
              <a:avLst>
                <a:gd name="adj" fmla="val 1001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</p:grpSp>
      <p:sp>
        <p:nvSpPr>
          <p:cNvPr id="59" name="六边形 58"/>
          <p:cNvSpPr/>
          <p:nvPr/>
        </p:nvSpPr>
        <p:spPr>
          <a:xfrm flipH="1">
            <a:off x="7777701" y="3927048"/>
            <a:ext cx="3390101" cy="482328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0" name="Rectangle 4"/>
          <p:cNvSpPr txBox="1">
            <a:spLocks noChangeArrowheads="1"/>
          </p:cNvSpPr>
          <p:nvPr/>
        </p:nvSpPr>
        <p:spPr bwMode="auto">
          <a:xfrm>
            <a:off x="8192041" y="3927049"/>
            <a:ext cx="2975760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学生：李冰川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六边形 60"/>
          <p:cNvSpPr/>
          <p:nvPr/>
        </p:nvSpPr>
        <p:spPr>
          <a:xfrm flipH="1">
            <a:off x="7777701" y="4633787"/>
            <a:ext cx="3390101" cy="482328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2" name="Rectangle 4"/>
          <p:cNvSpPr txBox="1">
            <a:spLocks noChangeArrowheads="1"/>
          </p:cNvSpPr>
          <p:nvPr/>
        </p:nvSpPr>
        <p:spPr bwMode="auto">
          <a:xfrm>
            <a:off x="8192041" y="4633788"/>
            <a:ext cx="2975760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导师：姚俊峰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552" y="1724732"/>
            <a:ext cx="6241568" cy="757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552" y="1628571"/>
            <a:ext cx="6241568" cy="757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 flipH="1">
            <a:off x="7777700" y="5344469"/>
            <a:ext cx="3390101" cy="482328"/>
          </a:xfrm>
          <a:prstGeom prst="hexagon">
            <a:avLst/>
          </a:prstGeom>
          <a:solidFill>
            <a:schemeClr val="bg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35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Rectangle 4"/>
          <p:cNvSpPr txBox="1">
            <a:spLocks noChangeArrowheads="1"/>
          </p:cNvSpPr>
          <p:nvPr/>
        </p:nvSpPr>
        <p:spPr bwMode="auto">
          <a:xfrm>
            <a:off x="8192040" y="5344470"/>
            <a:ext cx="2975760" cy="48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20240109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advTm="1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AE92B87-8475-9326-503B-1C2B81379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8" y="952154"/>
            <a:ext cx="10902884" cy="4953692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620F47E-171D-AF7E-7E40-7A0415A780A9}"/>
              </a:ext>
            </a:extLst>
          </p:cNvPr>
          <p:cNvSpPr txBox="1"/>
          <p:nvPr/>
        </p:nvSpPr>
        <p:spPr>
          <a:xfrm>
            <a:off x="606000" y="5949661"/>
            <a:ext cx="109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Pipeline of our system. Top: preprocessing in the one-time setup step. </a:t>
            </a:r>
          </a:p>
          <a:p>
            <a:pPr algn="ctr"/>
            <a:r>
              <a:rPr lang="en-US" altLang="zh-CN" dirty="0"/>
              <a:t>Bottom: run-time algorithm.</a:t>
            </a:r>
            <a:endParaRPr lang="zh-CN" altLang="en-US" dirty="0"/>
          </a:p>
        </p:txBody>
      </p:sp>
    </p:spTree>
  </p:cSld>
  <p:clrMapOvr>
    <a:masterClrMapping/>
  </p:clrMapOvr>
  <p:transition advTm="386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Method/preprocess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236F11-5E71-7F58-FFC4-08C9BB119117}"/>
              </a:ext>
            </a:extLst>
          </p:cNvPr>
          <p:cNvSpPr txBox="1"/>
          <p:nvPr/>
        </p:nvSpPr>
        <p:spPr>
          <a:xfrm>
            <a:off x="1686000" y="1449000"/>
            <a:ext cx="88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artist-created </a:t>
            </a:r>
            <a:r>
              <a:rPr lang="en-US" altLang="zh-CN" dirty="0" err="1"/>
              <a:t>blendshapes</a:t>
            </a:r>
            <a:r>
              <a:rPr lang="en-US" altLang="zh-CN" dirty="0"/>
              <a:t> are typically designed for low-polygon models and need to be transformed using a deformation transfer method to adapt to the high-polygon structure of 3D Morphable Models (3DMM).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流程图: 过程 11">
                <a:extLst>
                  <a:ext uri="{FF2B5EF4-FFF2-40B4-BE49-F238E27FC236}">
                    <a16:creationId xmlns:a16="http://schemas.microsoft.com/office/drawing/2014/main" id="{D65CAED0-0004-EF0B-1526-7253E1C19987}"/>
                  </a:ext>
                </a:extLst>
              </p:cNvPr>
              <p:cNvSpPr/>
              <p:nvPr/>
            </p:nvSpPr>
            <p:spPr>
              <a:xfrm>
                <a:off x="1956000" y="3609000"/>
                <a:ext cx="1980000" cy="1080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Low </a:t>
                </a:r>
                <a:r>
                  <a:rPr lang="en-US" altLang="zh-CN" dirty="0" err="1"/>
                  <a:t>blendshapes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流程图: 过程 11">
                <a:extLst>
                  <a:ext uri="{FF2B5EF4-FFF2-40B4-BE49-F238E27FC236}">
                    <a16:creationId xmlns:a16="http://schemas.microsoft.com/office/drawing/2014/main" id="{D65CAED0-0004-EF0B-1526-7253E1C19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00" y="3609000"/>
                <a:ext cx="1980000" cy="1080000"/>
              </a:xfrm>
              <a:prstGeom prst="flowChartProcess">
                <a:avLst/>
              </a:prstGeom>
              <a:blipFill>
                <a:blip r:embed="rId3"/>
                <a:stretch>
                  <a:fillRect l="-917" t="-8380" r="-612" b="-17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2AE29196-EE67-8DD3-22AA-6121094D05F2}"/>
                  </a:ext>
                </a:extLst>
              </p:cNvPr>
              <p:cNvSpPr/>
              <p:nvPr/>
            </p:nvSpPr>
            <p:spPr>
              <a:xfrm>
                <a:off x="4836000" y="3609000"/>
                <a:ext cx="1980000" cy="1080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3DMM neutral shape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2AE29196-EE67-8DD3-22AA-6121094D0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000" y="3609000"/>
                <a:ext cx="1980000" cy="1080000"/>
              </a:xfrm>
              <a:prstGeom prst="flowChartProcess">
                <a:avLst/>
              </a:prstGeom>
              <a:blipFill>
                <a:blip r:embed="rId4"/>
                <a:stretch>
                  <a:fillRect l="-3976" t="-8380" r="-3976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69567AC-416B-1FCF-F368-1854F58E41DB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936000" y="4149000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流程图: 过程 31">
                <a:extLst>
                  <a:ext uri="{FF2B5EF4-FFF2-40B4-BE49-F238E27FC236}">
                    <a16:creationId xmlns:a16="http://schemas.microsoft.com/office/drawing/2014/main" id="{8DE4400D-18B4-6678-9F81-FB1AA71B8D22}"/>
                  </a:ext>
                </a:extLst>
              </p:cNvPr>
              <p:cNvSpPr/>
              <p:nvPr/>
            </p:nvSpPr>
            <p:spPr>
              <a:xfrm>
                <a:off x="7716000" y="3609000"/>
                <a:ext cx="1980000" cy="1080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High </a:t>
                </a:r>
                <a:r>
                  <a:rPr lang="en-US" altLang="zh-CN" dirty="0" err="1"/>
                  <a:t>blendshapes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}</a:t>
                </a:r>
                <a:endParaRPr lang="zh-CN" altLang="en-US" dirty="0"/>
              </a:p>
            </p:txBody>
          </p:sp>
        </mc:Choice>
        <mc:Fallback>
          <p:sp>
            <p:nvSpPr>
              <p:cNvPr id="32" name="流程图: 过程 31">
                <a:extLst>
                  <a:ext uri="{FF2B5EF4-FFF2-40B4-BE49-F238E27FC236}">
                    <a16:creationId xmlns:a16="http://schemas.microsoft.com/office/drawing/2014/main" id="{8DE4400D-18B4-6678-9F81-FB1AA71B8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000" y="3609000"/>
                <a:ext cx="1980000" cy="1080000"/>
              </a:xfrm>
              <a:prstGeom prst="flowChartProcess">
                <a:avLst/>
              </a:prstGeom>
              <a:blipFill>
                <a:blip r:embed="rId5"/>
                <a:stretch>
                  <a:fillRect l="-917" t="-8380" r="-612" b="-17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54F93B1-9664-9E45-3978-B56E673A614B}"/>
              </a:ext>
            </a:extLst>
          </p:cNvPr>
          <p:cNvCxnSpPr/>
          <p:nvPr/>
        </p:nvCxnSpPr>
        <p:spPr>
          <a:xfrm>
            <a:off x="6816000" y="4149000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00121"/>
      </p:ext>
    </p:extLst>
  </p:cSld>
  <p:clrMapOvr>
    <a:masterClrMapping/>
  </p:clrMapOvr>
  <p:transition advTm="386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Method/preprocess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E236F11-5E71-7F58-FFC4-08C9BB119117}"/>
                  </a:ext>
                </a:extLst>
              </p:cNvPr>
              <p:cNvSpPr txBox="1"/>
              <p:nvPr/>
            </p:nvSpPr>
            <p:spPr>
              <a:xfrm>
                <a:off x="1686000" y="1233171"/>
                <a:ext cx="8820000" cy="304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Our deformation transfer method</a:t>
                </a:r>
                <a:r>
                  <a:rPr lang="en-US" altLang="zh-CN" dirty="0"/>
                  <a:t>: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dirty="0"/>
                  <a:t>Get correspondence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457200" indent="-457200">
                  <a:buAutoNum type="arabicPeriod"/>
                </a:pPr>
                <a:r>
                  <a:rPr lang="en-US" altLang="zh-CN" dirty="0"/>
                  <a:t>Deform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using embedding deformation algorithm.</a:t>
                </a:r>
              </a:p>
              <a:p>
                <a:pPr marL="457200" indent="-457200">
                  <a:buAutoNum type="arabicPeriod"/>
                </a:pPr>
                <a:r>
                  <a:rPr lang="en-US" altLang="zh-CN" dirty="0"/>
                  <a:t>Deform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using 3D thin-plate spline algorithm.</a:t>
                </a:r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  <a:p>
                <a:pPr marL="457200" indent="-457200">
                  <a:buAutoNum type="arabicPeriod"/>
                </a:pPr>
                <a:endParaRPr lang="en-US" altLang="zh-CN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E236F11-5E71-7F58-FFC4-08C9BB11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00" y="1233171"/>
                <a:ext cx="8820000" cy="3049296"/>
              </a:xfrm>
              <a:prstGeom prst="rect">
                <a:avLst/>
              </a:prstGeom>
              <a:blipFill>
                <a:blip r:embed="rId3"/>
                <a:stretch>
                  <a:fillRect l="-1107" t="-1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88012A7-763B-B654-2138-6D625682CC14}"/>
              </a:ext>
            </a:extLst>
          </p:cNvPr>
          <p:cNvGrpSpPr/>
          <p:nvPr/>
        </p:nvGrpSpPr>
        <p:grpSpPr>
          <a:xfrm>
            <a:off x="3127293" y="3249000"/>
            <a:ext cx="5937413" cy="2905126"/>
            <a:chOff x="2496000" y="3248999"/>
            <a:chExt cx="5937413" cy="29051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191D29C-B3C2-D4D0-D9EA-DADED8A2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00" y="3249000"/>
              <a:ext cx="2157413" cy="2905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A40BBAB-EF76-5212-66B2-62B65D669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000" y="3248999"/>
              <a:ext cx="2157413" cy="290512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C86BDB-C195-C11A-A59D-8D1ECC45A3DF}"/>
                  </a:ext>
                </a:extLst>
              </p:cNvPr>
              <p:cNvSpPr txBox="1"/>
              <p:nvPr/>
            </p:nvSpPr>
            <p:spPr>
              <a:xfrm>
                <a:off x="3576000" y="6309000"/>
                <a:ext cx="10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C86BDB-C195-C11A-A59D-8D1ECC45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00" y="6309000"/>
                <a:ext cx="108000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FEFD78F-AF66-DF56-5929-C862D70EFDB6}"/>
                  </a:ext>
                </a:extLst>
              </p:cNvPr>
              <p:cNvSpPr txBox="1"/>
              <p:nvPr/>
            </p:nvSpPr>
            <p:spPr>
              <a:xfrm>
                <a:off x="7460322" y="6309000"/>
                <a:ext cx="10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FEFD78F-AF66-DF56-5929-C862D70E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322" y="6309000"/>
                <a:ext cx="1080000" cy="461665"/>
              </a:xfrm>
              <a:prstGeom prst="rect">
                <a:avLst/>
              </a:prstGeom>
              <a:blipFill>
                <a:blip r:embed="rId7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195992"/>
      </p:ext>
    </p:extLst>
  </p:cSld>
  <p:clrMapOvr>
    <a:masterClrMapping/>
  </p:clrMapOvr>
  <p:transition advTm="3868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Method/preprocess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598181-BBA5-D278-0935-C1745596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27" y="1085510"/>
            <a:ext cx="3177540" cy="4686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DE16AC-9C51-1BFD-9E97-28EA5806A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32" y="1086190"/>
            <a:ext cx="3177540" cy="4686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3ACC7C-9121-0009-16FD-E7399DF20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29" y="1085510"/>
            <a:ext cx="3177540" cy="4686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E3FCA8-B72E-A238-E70F-FD3EF4943D7A}"/>
                  </a:ext>
                </a:extLst>
              </p:cNvPr>
              <p:cNvSpPr txBox="1"/>
              <p:nvPr/>
            </p:nvSpPr>
            <p:spPr>
              <a:xfrm>
                <a:off x="2238702" y="5949000"/>
                <a:ext cx="10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E3FCA8-B72E-A238-E70F-FD3EF494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702" y="5949000"/>
                <a:ext cx="1080000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469FF4-0C3E-7200-97A4-AC4AED9FFD06}"/>
                  </a:ext>
                </a:extLst>
              </p:cNvPr>
              <p:cNvSpPr txBox="1"/>
              <p:nvPr/>
            </p:nvSpPr>
            <p:spPr>
              <a:xfrm>
                <a:off x="5555999" y="5949000"/>
                <a:ext cx="10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469FF4-0C3E-7200-97A4-AC4AED9F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999" y="5949000"/>
                <a:ext cx="1080000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4FD9F85-D821-FFBC-0968-1637BB1B676C}"/>
                  </a:ext>
                </a:extLst>
              </p:cNvPr>
              <p:cNvSpPr txBox="1"/>
              <p:nvPr/>
            </p:nvSpPr>
            <p:spPr>
              <a:xfrm>
                <a:off x="8873296" y="5949000"/>
                <a:ext cx="108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4FD9F85-D821-FFBC-0968-1637BB1B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296" y="5949000"/>
                <a:ext cx="1080000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732740"/>
      </p:ext>
    </p:extLst>
  </p:cSld>
  <p:clrMapOvr>
    <a:masterClrMapping/>
  </p:clrMapOvr>
  <p:transition advTm="386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Method/preprocess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C5ED4-C7F5-620E-1157-71797A8A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81" y="1259625"/>
            <a:ext cx="9374022" cy="467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4DD3BE-F79F-2DC4-88E1-CBF7DC1F2590}"/>
              </a:ext>
            </a:extLst>
          </p:cNvPr>
          <p:cNvSpPr txBox="1"/>
          <p:nvPr/>
        </p:nvSpPr>
        <p:spPr>
          <a:xfrm>
            <a:off x="966000" y="6009858"/>
            <a:ext cx="1026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Low poly blendshapes (top) converted to high poly blendshapes (bottom)</a:t>
            </a:r>
          </a:p>
        </p:txBody>
      </p:sp>
    </p:spTree>
    <p:extLst>
      <p:ext uri="{BB962C8B-B14F-4D97-AF65-F5344CB8AC3E}">
        <p14:creationId xmlns:p14="http://schemas.microsoft.com/office/powerpoint/2010/main" val="3180612929"/>
      </p:ext>
    </p:extLst>
  </p:cSld>
  <p:clrMapOvr>
    <a:masterClrMapping/>
  </p:clrMapOvr>
  <p:transition advTm="3868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Method/preprocess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68A9F8-B20C-A740-6CA7-B2C6F76DE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000"/>
            <a:ext cx="12192000" cy="2472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/>
              <p:nvPr/>
            </p:nvSpPr>
            <p:spPr>
              <a:xfrm>
                <a:off x="3396000" y="4449721"/>
                <a:ext cx="540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Expression coefficients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prediction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000" y="4449721"/>
                <a:ext cx="5400000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499528"/>
      </p:ext>
    </p:extLst>
  </p:cSld>
  <p:clrMapOvr>
    <a:masterClrMapping/>
  </p:clrMapOvr>
  <p:transition advTm="3868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Method/runtime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/>
              <p:nvPr/>
            </p:nvSpPr>
            <p:spPr>
              <a:xfrm>
                <a:off x="516000" y="1989000"/>
                <a:ext cx="7740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Tracking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/>
                  <a:t>First frame</a:t>
                </a:r>
              </a:p>
              <a:p>
                <a:endParaRPr lang="en-US" altLang="zh-CN" b="1" dirty="0"/>
              </a:p>
              <a:p>
                <a:pPr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is predicted by network, we fixed it and get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 and pose parameters by minimization the flowing energy</a:t>
                </a:r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  <a:p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0" y="1989000"/>
                <a:ext cx="7740000" cy="3785652"/>
              </a:xfrm>
              <a:prstGeom prst="rect">
                <a:avLst/>
              </a:prstGeom>
              <a:blipFill>
                <a:blip r:embed="rId3"/>
                <a:stretch>
                  <a:fillRect l="-1261" t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65305DF-C87B-80D4-2A5C-E028E6B0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000" y="4329000"/>
            <a:ext cx="5573475" cy="9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31221"/>
      </p:ext>
    </p:extLst>
  </p:cSld>
  <p:clrMapOvr>
    <a:masterClrMapping/>
  </p:clrMapOvr>
  <p:transition advTm="3868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Method/runtime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/>
              <p:nvPr/>
            </p:nvSpPr>
            <p:spPr>
              <a:xfrm>
                <a:off x="516000" y="1989000"/>
                <a:ext cx="7740000" cy="5633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Tracking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/>
                  <a:t>Other frame</a:t>
                </a:r>
              </a:p>
              <a:p>
                <a:endParaRPr lang="en-US" altLang="zh-CN" b="1" dirty="0"/>
              </a:p>
              <a:p>
                <a:pPr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is predicted by network, we fixed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/>
                <a:endParaRPr lang="en-US" altLang="zh-CN" dirty="0"/>
              </a:p>
              <a:p>
                <a:pPr/>
                <a:r>
                  <a:rPr lang="en-US" altLang="zh-CN" dirty="0"/>
                  <a:t>We select 3D key points from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r>
                  <a:rPr lang="en-US" altLang="zh-CN" dirty="0"/>
                  <a:t>With 3D key points and 2D landmarks, we can estimate pose using EPNP algorithm.</a:t>
                </a:r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  <a:p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0" y="1989000"/>
                <a:ext cx="7740000" cy="5633081"/>
              </a:xfrm>
              <a:prstGeom prst="rect">
                <a:avLst/>
              </a:prstGeom>
              <a:blipFill>
                <a:blip r:embed="rId3"/>
                <a:stretch>
                  <a:fillRect l="-1261" t="-758" r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016544"/>
      </p:ext>
    </p:extLst>
  </p:cSld>
  <p:clrMapOvr>
    <a:masterClrMapping/>
  </p:clrMapOvr>
  <p:transition advTm="3868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09282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Method/runtime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/>
              <p:nvPr/>
            </p:nvSpPr>
            <p:spPr>
              <a:xfrm>
                <a:off x="516000" y="1989000"/>
                <a:ext cx="77400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Tracking</a:t>
                </a:r>
              </a:p>
              <a:p>
                <a:endParaRPr lang="en-US" altLang="zh-CN" b="1" dirty="0"/>
              </a:p>
              <a:p>
                <a:r>
                  <a:rPr lang="en-US" altLang="zh-CN" b="1" dirty="0"/>
                  <a:t>Other frame</a:t>
                </a:r>
              </a:p>
              <a:p>
                <a:endParaRPr lang="en-US" altLang="zh-CN" b="1" dirty="0"/>
              </a:p>
              <a:p>
                <a:pPr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and pose is know, we estimate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 by solving a system of linear equations.</a:t>
                </a:r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:endParaRPr lang="en-US" altLang="zh-CN" dirty="0"/>
              </a:p>
              <a:p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0ECE40-4398-9396-1993-3743A8D0D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0" y="1989000"/>
                <a:ext cx="7740000" cy="4154984"/>
              </a:xfrm>
              <a:prstGeom prst="rect">
                <a:avLst/>
              </a:prstGeom>
              <a:blipFill>
                <a:blip r:embed="rId3"/>
                <a:stretch>
                  <a:fillRect l="-1261" t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72FF368-1591-B96F-CF6B-E8677DDC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00" y="1933120"/>
            <a:ext cx="36957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80882"/>
      </p:ext>
    </p:extLst>
  </p:cSld>
  <p:clrMapOvr>
    <a:masterClrMapping/>
  </p:clrMapOvr>
  <p:transition advTm="386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7000" y="3125470"/>
            <a:ext cx="6335395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  <a:buClrTx/>
              <a:buSzTx/>
              <a:buFontTx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4180" y="3126105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95570" y="162877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6205" y="369887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96205" y="5768975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  <a:buClrTx/>
              <a:buSzTx/>
              <a:buFontTx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22750" y="162941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1" name="矩形 10"/>
          <p:cNvSpPr/>
          <p:nvPr/>
        </p:nvSpPr>
        <p:spPr>
          <a:xfrm>
            <a:off x="4223385" y="369951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2" name="矩形 11"/>
          <p:cNvSpPr/>
          <p:nvPr/>
        </p:nvSpPr>
        <p:spPr>
          <a:xfrm>
            <a:off x="4223385" y="5769610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96595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8A73A5-3BA4-17FA-5D90-33E6A392D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76"/>
            <a:ext cx="12192000" cy="35360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6CB85F-1F8C-0C27-C69F-3FE01E5E7BBC}"/>
              </a:ext>
            </a:extLst>
          </p:cNvPr>
          <p:cNvSpPr txBox="1"/>
          <p:nvPr/>
        </p:nvSpPr>
        <p:spPr>
          <a:xfrm>
            <a:off x="1956000" y="5546070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Real-time reconstruction of animated 3D models of the face</a:t>
            </a:r>
            <a:endParaRPr lang="zh-CN" altLang="en-US" dirty="0"/>
          </a:p>
        </p:txBody>
      </p:sp>
    </p:spTree>
  </p:cSld>
  <p:clrMapOvr>
    <a:masterClrMapping/>
  </p:clrMapOvr>
  <p:transition advTm="386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96595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6CB85F-1F8C-0C27-C69F-3FE01E5E7BBC}"/>
              </a:ext>
            </a:extLst>
          </p:cNvPr>
          <p:cNvSpPr txBox="1"/>
          <p:nvPr/>
        </p:nvSpPr>
        <p:spPr>
          <a:xfrm>
            <a:off x="1956000" y="5546070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Real-time reconstruction of animated 3D models of the face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245C95-4B7D-EC72-4B49-C5D43E34E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224"/>
            <a:ext cx="12192000" cy="36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2685"/>
      </p:ext>
    </p:extLst>
  </p:cSld>
  <p:clrMapOvr>
    <a:masterClrMapping/>
  </p:clrMapOvr>
  <p:transition advTm="3868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696595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Experiments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6CB85F-1F8C-0C27-C69F-3FE01E5E7BBC}"/>
              </a:ext>
            </a:extLst>
          </p:cNvPr>
          <p:cNvSpPr txBox="1"/>
          <p:nvPr/>
        </p:nvSpPr>
        <p:spPr>
          <a:xfrm>
            <a:off x="1956000" y="5963912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Experiments on offline video.</a:t>
            </a:r>
            <a:endParaRPr lang="zh-CN" altLang="en-US" dirty="0"/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566AFB4E-144E-EA08-81DC-8272E4085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9842" y="945887"/>
            <a:ext cx="7372316" cy="49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92291"/>
      </p:ext>
    </p:extLst>
  </p:cSld>
  <p:clrMapOvr>
    <a:masterClrMapping/>
  </p:clrMapOvr>
  <p:transition advTm="3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13069" y="3038575"/>
            <a:ext cx="815493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欢迎大家批评指正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-2431795" y="2710520"/>
            <a:ext cx="7309057" cy="4157901"/>
            <a:chOff x="-2431795" y="2710520"/>
            <a:chExt cx="7309057" cy="4157901"/>
          </a:xfrm>
        </p:grpSpPr>
        <p:sp>
          <p:nvSpPr>
            <p:cNvPr id="50" name="直角三角形 49"/>
            <p:cNvSpPr/>
            <p:nvPr/>
          </p:nvSpPr>
          <p:spPr>
            <a:xfrm rot="16200000" flipV="1">
              <a:off x="8715" y="3152763"/>
              <a:ext cx="3715658" cy="371565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16200000" flipV="1">
              <a:off x="8715" y="3610499"/>
              <a:ext cx="3257921" cy="3257921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V="1">
              <a:off x="1788546" y="5062862"/>
              <a:ext cx="3088716" cy="1805556"/>
            </a:xfrm>
            <a:prstGeom prst="parallelogram">
              <a:avLst>
                <a:gd name="adj" fmla="val 1001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V="1">
              <a:off x="-2431795" y="2710520"/>
              <a:ext cx="3234853" cy="2990774"/>
            </a:xfrm>
            <a:prstGeom prst="parallelogram">
              <a:avLst>
                <a:gd name="adj" fmla="val 100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7314740" y="2700099"/>
            <a:ext cx="7309057" cy="4157901"/>
            <a:chOff x="-2431795" y="2710520"/>
            <a:chExt cx="7309057" cy="4157901"/>
          </a:xfrm>
        </p:grpSpPr>
        <p:sp>
          <p:nvSpPr>
            <p:cNvPr id="3" name="直角三角形 2"/>
            <p:cNvSpPr/>
            <p:nvPr/>
          </p:nvSpPr>
          <p:spPr>
            <a:xfrm rot="16200000" flipV="1">
              <a:off x="8715" y="3152763"/>
              <a:ext cx="3715658" cy="371565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rot="16200000" flipV="1">
              <a:off x="8715" y="3610499"/>
              <a:ext cx="3257921" cy="3257921"/>
            </a:xfrm>
            <a:prstGeom prst="rt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V="1">
              <a:off x="1788546" y="5062862"/>
              <a:ext cx="3088716" cy="1805556"/>
            </a:xfrm>
            <a:prstGeom prst="parallelogram">
              <a:avLst>
                <a:gd name="adj" fmla="val 1001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V="1">
              <a:off x="-2431795" y="2710520"/>
              <a:ext cx="3234853" cy="2990774"/>
            </a:xfrm>
            <a:prstGeom prst="parallelogram">
              <a:avLst>
                <a:gd name="adj" fmla="val 1001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20996" y="1567257"/>
            <a:ext cx="10339080" cy="1302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谢谢大家宝贵时间</a:t>
            </a:r>
            <a:endParaRPr lang="zh-CN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139445" y="5229038"/>
            <a:ext cx="3901326" cy="13114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charset="-122"/>
              </a:rPr>
              <a:t>THANKS</a:t>
            </a:r>
            <a:endParaRPr lang="zh-CN" sz="60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455" y="229616"/>
            <a:ext cx="12194741" cy="7010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46691" y="189878"/>
            <a:ext cx="72876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advTm="1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7000" y="3125470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4180" y="3126105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720217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Research Background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F0C360-42A4-4277-9C59-FB7E6A4D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0" y="1166991"/>
            <a:ext cx="7320915" cy="44672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6A358B-E301-603C-0AA6-82EAD92DACC7}"/>
              </a:ext>
            </a:extLst>
          </p:cNvPr>
          <p:cNvSpPr txBox="1"/>
          <p:nvPr/>
        </p:nvSpPr>
        <p:spPr>
          <a:xfrm>
            <a:off x="2136000" y="5634216"/>
            <a:ext cx="679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arial" panose="020B0604020202020204" pitchFamily="34" charset="0"/>
              </a:rPr>
              <a:t>3D Face Reconstruction from a Single Image.</a:t>
            </a:r>
            <a:endParaRPr lang="zh-CN" altLang="en-US" dirty="0"/>
          </a:p>
        </p:txBody>
      </p:sp>
    </p:spTree>
  </p:cSld>
  <p:clrMapOvr>
    <a:masterClrMapping/>
  </p:clrMapOvr>
  <p:transition advTm="386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570801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Research Background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571A40-4F4A-C257-6C7A-4468670C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1089000"/>
            <a:ext cx="7458075" cy="41243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35F595-D2E9-EEC2-C7B6-4B7E723E3C7E}"/>
              </a:ext>
            </a:extLst>
          </p:cNvPr>
          <p:cNvSpPr txBox="1"/>
          <p:nvPr/>
        </p:nvSpPr>
        <p:spPr>
          <a:xfrm>
            <a:off x="2315999" y="5221227"/>
            <a:ext cx="75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dirty="0"/>
              <a:t>3D Morphable Model (3DMMs) representation.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58C7FA-5C52-8DD3-85D5-977F0B1EB150}"/>
                  </a:ext>
                </a:extLst>
              </p:cNvPr>
              <p:cNvSpPr txBox="1"/>
              <p:nvPr/>
            </p:nvSpPr>
            <p:spPr>
              <a:xfrm>
                <a:off x="4322276" y="5769000"/>
                <a:ext cx="3547445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58C7FA-5C52-8DD3-85D5-977F0B1EB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76" y="5769000"/>
                <a:ext cx="3547445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386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574484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 Research Background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EAE8CF-0F11-BB23-CE68-C320D72E6C72}"/>
              </a:ext>
            </a:extLst>
          </p:cNvPr>
          <p:cNvSpPr txBox="1"/>
          <p:nvPr/>
        </p:nvSpPr>
        <p:spPr>
          <a:xfrm>
            <a:off x="1081404" y="1629000"/>
            <a:ext cx="7894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0" dirty="0">
                <a:effectLst/>
                <a:latin typeface="Söhne"/>
              </a:rPr>
              <a:t>Advantage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Leveraging learning from extensive facial datasets, 3DMM can capture the major patterns of facial shape and expression, enhancing modeling generalization.</a:t>
            </a:r>
            <a:endParaRPr lang="en-US" altLang="zh-CN" b="1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0" dirty="0">
                <a:effectLst/>
                <a:latin typeface="Söhne"/>
              </a:rPr>
              <a:t>Limited Expressiveness: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3DMM faces challenges in accurately portraying diverse facial expressions, resulting in a restricted capacity to capture the subtleties of nuanced emotional states.</a:t>
            </a:r>
            <a:endParaRPr lang="zh-CN" altLang="en-US" dirty="0"/>
          </a:p>
        </p:txBody>
      </p:sp>
    </p:spTree>
  </p:cSld>
  <p:clrMapOvr>
    <a:masterClrMapping/>
  </p:clrMapOvr>
  <p:transition advTm="3868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558355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 Research Background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815E8-2B50-EEC7-E4E8-8697D729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0" y="1449000"/>
            <a:ext cx="3600450" cy="3276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B5D97F-1CDB-570C-3131-4AB92399623E}"/>
              </a:ext>
            </a:extLst>
          </p:cNvPr>
          <p:cNvSpPr txBox="1"/>
          <p:nvPr/>
        </p:nvSpPr>
        <p:spPr>
          <a:xfrm>
            <a:off x="696225" y="5093502"/>
            <a:ext cx="39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Artist-made </a:t>
            </a:r>
            <a:r>
              <a:rPr lang="en-US" altLang="zh-CN" dirty="0" err="1"/>
              <a:t>blendshapes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23544-39F0-AC8E-BC57-8EF892A72CC0}"/>
              </a:ext>
            </a:extLst>
          </p:cNvPr>
          <p:cNvSpPr txBox="1"/>
          <p:nvPr/>
        </p:nvSpPr>
        <p:spPr>
          <a:xfrm>
            <a:off x="5376000" y="1449000"/>
            <a:ext cx="558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Advantages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are crafted by skilled artists, allowing for high accuracy in capturing detailed facial expressions.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74151"/>
                </a:solidFill>
                <a:latin typeface="Söhne"/>
              </a:rPr>
              <a:t>Disadvantages</a:t>
            </a:r>
          </a:p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Artist-created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blendshapes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have limitations in representing diverse faces.</a:t>
            </a:r>
            <a:endParaRPr lang="zh-CN" altLang="en-US" b="1" dirty="0"/>
          </a:p>
        </p:txBody>
      </p:sp>
    </p:spTree>
  </p:cSld>
  <p:clrMapOvr>
    <a:masterClrMapping/>
  </p:clrMapOvr>
  <p:transition advTm="386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1405" y="316230"/>
            <a:ext cx="5601335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 Research Background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8389CA-75A0-66DD-8185-D243DD87A3F2}"/>
              </a:ext>
            </a:extLst>
          </p:cNvPr>
          <p:cNvSpPr txBox="1"/>
          <p:nvPr/>
        </p:nvSpPr>
        <p:spPr>
          <a:xfrm>
            <a:off x="1866000" y="1818800"/>
            <a:ext cx="84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3DMM + Artist-created </a:t>
            </a:r>
            <a:r>
              <a:rPr lang="en-US" altLang="zh-CN" dirty="0" err="1"/>
              <a:t>blendshapes</a:t>
            </a:r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95F04A-5FC9-7407-5AAA-92F6AE3A651A}"/>
                  </a:ext>
                </a:extLst>
              </p:cNvPr>
              <p:cNvSpPr txBox="1"/>
              <p:nvPr/>
            </p:nvSpPr>
            <p:spPr>
              <a:xfrm>
                <a:off x="3649080" y="3259500"/>
                <a:ext cx="4893839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95F04A-5FC9-7407-5AAA-92F6AE3A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80" y="3259500"/>
                <a:ext cx="4893839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3868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7000" y="3125470"/>
            <a:ext cx="5523230" cy="607695"/>
          </a:xfrm>
          <a:prstGeom prst="rect">
            <a:avLst/>
          </a:prstGeom>
          <a:solidFill>
            <a:srgbClr val="02367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>
              <a:spcBef>
                <a:spcPts val="200"/>
              </a:spcBef>
              <a:spcAft>
                <a:spcPts val="200"/>
              </a:spcAft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Method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34180" y="3126105"/>
            <a:ext cx="651510" cy="607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4af9a8b-e08e-4f2f-8ac2-a48ef0401e71"/>
  <p:tag name="COMMONDATA" val="eyJoZGlkIjoiMGI0ZWI3ZjRiMDFhODVmYjVmMTNlNDFkYzhjNjQzMTUifQ=="/>
</p:tagLst>
</file>

<file path=ppt/theme/theme1.xml><?xml version="1.0" encoding="utf-8"?>
<a:theme xmlns:a="http://schemas.openxmlformats.org/drawingml/2006/main" name="2_boeing_overview">
  <a:themeElements>
    <a:clrScheme name="2_boeing_overview 1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B2B2B2"/>
      </a:accent1>
      <a:accent2>
        <a:srgbClr val="FF0000"/>
      </a:accent2>
      <a:accent3>
        <a:srgbClr val="FFFFFF"/>
      </a:accent3>
      <a:accent4>
        <a:srgbClr val="000000"/>
      </a:accent4>
      <a:accent5>
        <a:srgbClr val="D5D5D5"/>
      </a:accent5>
      <a:accent6>
        <a:srgbClr val="E70000"/>
      </a:accent6>
      <a:hlink>
        <a:srgbClr val="0038A8"/>
      </a:hlink>
      <a:folHlink>
        <a:srgbClr val="EAEAEA"/>
      </a:folHlink>
    </a:clrScheme>
    <a:fontScheme name="2_boeing_overvi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>
          <a:noFill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方正大黑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>
          <a:noFill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方正大黑简体" pitchFamily="65" charset="-122"/>
          </a:defRPr>
        </a:defPPr>
      </a:lstStyle>
    </a:lnDef>
  </a:objectDefaults>
  <a:extraClrSchemeLst>
    <a:extraClrScheme>
      <a:clrScheme name="2_boeing_overview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E70000"/>
        </a:accent6>
        <a:hlink>
          <a:srgbClr val="0038A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oeing_overview 2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847</Words>
  <Application>Microsoft Office PowerPoint</Application>
  <PresentationFormat>宽屏</PresentationFormat>
  <Paragraphs>148</Paragraphs>
  <Slides>23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Söhne</vt:lpstr>
      <vt:lpstr>等线</vt:lpstr>
      <vt:lpstr>等线 Light</vt:lpstr>
      <vt:lpstr>黑体</vt:lpstr>
      <vt:lpstr>微软雅黑</vt:lpstr>
      <vt:lpstr>Arial</vt:lpstr>
      <vt:lpstr>Arial</vt:lpstr>
      <vt:lpstr>Cambria Math</vt:lpstr>
      <vt:lpstr>Times New Roman</vt:lpstr>
      <vt:lpstr>Wingdings</vt:lpstr>
      <vt:lpstr>2_boeing_overview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The Boeing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河北省科技进步奖汇报材料</dc:title>
  <dc:subject>Boeing's Commitment to the Environment</dc:subject>
  <dc:creator>DU Fengshan;Yanshan University</dc:creator>
  <cp:lastModifiedBy>冰川 李</cp:lastModifiedBy>
  <cp:revision>1733</cp:revision>
  <dcterms:created xsi:type="dcterms:W3CDTF">2010-05-21T14:13:00Z</dcterms:created>
  <dcterms:modified xsi:type="dcterms:W3CDTF">2024-01-08T20:43:41Z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0C4E2F2B898F4C6E881DB624E630E0AC</vt:lpwstr>
  </property>
</Properties>
</file>